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4"/>
  </p:sldMasterIdLst>
  <p:notesMasterIdLst>
    <p:notesMasterId r:id="rId21"/>
  </p:notesMasterIdLst>
  <p:handoutMasterIdLst>
    <p:handoutMasterId r:id="rId22"/>
  </p:handoutMasterIdLst>
  <p:sldIdLst>
    <p:sldId id="257" r:id="rId5"/>
    <p:sldId id="322" r:id="rId6"/>
    <p:sldId id="262" r:id="rId7"/>
    <p:sldId id="319" r:id="rId8"/>
    <p:sldId id="313" r:id="rId9"/>
    <p:sldId id="320" r:id="rId10"/>
    <p:sldId id="315" r:id="rId11"/>
    <p:sldId id="267" r:id="rId12"/>
    <p:sldId id="260" r:id="rId13"/>
    <p:sldId id="323" r:id="rId14"/>
    <p:sldId id="321" r:id="rId15"/>
    <p:sldId id="324" r:id="rId16"/>
    <p:sldId id="325" r:id="rId17"/>
    <p:sldId id="326" r:id="rId18"/>
    <p:sldId id="32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5660" autoAdjust="0"/>
  </p:normalViewPr>
  <p:slideViewPr>
    <p:cSldViewPr snapToGrid="0">
      <p:cViewPr varScale="1">
        <p:scale>
          <a:sx n="125" d="100"/>
          <a:sy n="125" d="100"/>
        </p:scale>
        <p:origin x="298" y="77"/>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3/28/2024</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3/28/2024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a:t>
            </a:fld>
            <a:endParaRPr lang="en-US" dirty="0"/>
          </a:p>
        </p:txBody>
      </p:sp>
    </p:spTree>
    <p:extLst>
      <p:ext uri="{BB962C8B-B14F-4D97-AF65-F5344CB8AC3E}">
        <p14:creationId xmlns:p14="http://schemas.microsoft.com/office/powerpoint/2010/main" val="3364165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10</a:t>
            </a:fld>
            <a:endParaRPr lang="en-US" dirty="0"/>
          </a:p>
        </p:txBody>
      </p:sp>
    </p:spTree>
    <p:extLst>
      <p:ext uri="{BB962C8B-B14F-4D97-AF65-F5344CB8AC3E}">
        <p14:creationId xmlns:p14="http://schemas.microsoft.com/office/powerpoint/2010/main" val="261882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11</a:t>
            </a:fld>
            <a:endParaRPr lang="en-US" dirty="0"/>
          </a:p>
        </p:txBody>
      </p:sp>
    </p:spTree>
    <p:extLst>
      <p:ext uri="{BB962C8B-B14F-4D97-AF65-F5344CB8AC3E}">
        <p14:creationId xmlns:p14="http://schemas.microsoft.com/office/powerpoint/2010/main" val="271884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12</a:t>
            </a:fld>
            <a:endParaRPr lang="en-US" dirty="0"/>
          </a:p>
        </p:txBody>
      </p:sp>
    </p:spTree>
    <p:extLst>
      <p:ext uri="{BB962C8B-B14F-4D97-AF65-F5344CB8AC3E}">
        <p14:creationId xmlns:p14="http://schemas.microsoft.com/office/powerpoint/2010/main" val="4106764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13</a:t>
            </a:fld>
            <a:endParaRPr lang="en-US" dirty="0"/>
          </a:p>
        </p:txBody>
      </p:sp>
    </p:spTree>
    <p:extLst>
      <p:ext uri="{BB962C8B-B14F-4D97-AF65-F5344CB8AC3E}">
        <p14:creationId xmlns:p14="http://schemas.microsoft.com/office/powerpoint/2010/main" val="386995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14</a:t>
            </a:fld>
            <a:endParaRPr lang="en-US" dirty="0"/>
          </a:p>
        </p:txBody>
      </p:sp>
    </p:spTree>
    <p:extLst>
      <p:ext uri="{BB962C8B-B14F-4D97-AF65-F5344CB8AC3E}">
        <p14:creationId xmlns:p14="http://schemas.microsoft.com/office/powerpoint/2010/main" val="130613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15</a:t>
            </a:fld>
            <a:endParaRPr lang="en-US" dirty="0"/>
          </a:p>
        </p:txBody>
      </p:sp>
    </p:spTree>
    <p:extLst>
      <p:ext uri="{BB962C8B-B14F-4D97-AF65-F5344CB8AC3E}">
        <p14:creationId xmlns:p14="http://schemas.microsoft.com/office/powerpoint/2010/main" val="4216835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16</a:t>
            </a:fld>
            <a:endParaRPr lang="en-US" dirty="0"/>
          </a:p>
        </p:txBody>
      </p:sp>
    </p:spTree>
    <p:extLst>
      <p:ext uri="{BB962C8B-B14F-4D97-AF65-F5344CB8AC3E}">
        <p14:creationId xmlns:p14="http://schemas.microsoft.com/office/powerpoint/2010/main" val="37573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733780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3</a:t>
            </a:fld>
            <a:endParaRPr lang="en-US" dirty="0"/>
          </a:p>
        </p:txBody>
      </p:sp>
    </p:spTree>
    <p:extLst>
      <p:ext uri="{BB962C8B-B14F-4D97-AF65-F5344CB8AC3E}">
        <p14:creationId xmlns:p14="http://schemas.microsoft.com/office/powerpoint/2010/main" val="163292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4</a:t>
            </a:fld>
            <a:endParaRPr lang="en-US" dirty="0"/>
          </a:p>
        </p:txBody>
      </p:sp>
    </p:spTree>
    <p:extLst>
      <p:ext uri="{BB962C8B-B14F-4D97-AF65-F5344CB8AC3E}">
        <p14:creationId xmlns:p14="http://schemas.microsoft.com/office/powerpoint/2010/main" val="82877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12FDEA-03A1-4F6D-A72C-F016AC56B49F}" type="slidenum">
              <a:rPr lang="en-US" smtClean="0"/>
              <a:t>6</a:t>
            </a:fld>
            <a:endParaRPr lang="en-US" dirty="0"/>
          </a:p>
        </p:txBody>
      </p:sp>
    </p:spTree>
    <p:extLst>
      <p:ext uri="{BB962C8B-B14F-4D97-AF65-F5344CB8AC3E}">
        <p14:creationId xmlns:p14="http://schemas.microsoft.com/office/powerpoint/2010/main" val="273444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3772922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8</a:t>
            </a:fld>
            <a:endParaRPr lang="en-US" dirty="0"/>
          </a:p>
        </p:txBody>
      </p:sp>
    </p:spTree>
    <p:extLst>
      <p:ext uri="{BB962C8B-B14F-4D97-AF65-F5344CB8AC3E}">
        <p14:creationId xmlns:p14="http://schemas.microsoft.com/office/powerpoint/2010/main" val="940918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9</a:t>
            </a:fld>
            <a:endParaRPr lang="en-US" dirty="0"/>
          </a:p>
        </p:txBody>
      </p:sp>
    </p:spTree>
    <p:extLst>
      <p:ext uri="{BB962C8B-B14F-4D97-AF65-F5344CB8AC3E}">
        <p14:creationId xmlns:p14="http://schemas.microsoft.com/office/powerpoint/2010/main" val="54722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942745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43141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005844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103071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869908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2223457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42510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430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84137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58070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1938601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791388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580179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973476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48096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604998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566100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743F4-8769-40B4-85DF-6CB8DE9F66AA}" type="datetimeFigureOut">
              <a:rPr lang="en-US" smtClean="0"/>
              <a:t>3/28/2024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6CB7FBD6-EBA7-CB4E-D13D-B26D1DF30171}"/>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D7AC6021-959B-F361-D110-F3B8069552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DFA18985-83B8-D7DB-392D-56D70EE89C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605A473F-1C8D-DAF6-8BAD-140C95DA9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7A28F1AB-182D-D8D2-E9F4-AFF6A9C91C9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80FE81FD-4FD7-0CE1-02F6-4240B3F71A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2ABE4C30-B639-363D-D20D-52048ECA46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EE865301-ACAC-4E81-11D7-133C9D86F3B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92887BC4-84F2-9BB9-7FC5-F97B5660FF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DC62A948-7A83-BF4D-58F8-7C8AC99291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BFD6DF6B-3A62-ED20-024D-0A0A3D0112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355597FC-F27A-9357-EE6E-21556F9903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EC4F12FC-CCE9-D473-7C04-B53CBCD6F7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FE04D80B-979C-13B0-8C71-6FED5440E0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03E06760-5E4B-71BD-DBAF-84E59A67F8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BE196BC0-C086-D9F5-5556-4629364079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668D1188-DDBE-090E-8F37-9B5CBFCEE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4D267378-4C90-0F3B-1FB7-4B9BAFE0191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BAA8AD44-8D81-69B5-21F5-7111AB84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185ACD67-BB1B-023C-EF5C-D0C3EFC68D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EC5E93CE-DB2A-E2EC-EB70-B1DF0D5659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770F68DD-1990-0A4D-1BA5-4FC412A6C5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945FEBA6-8D57-380F-F1EA-6A636B1B63B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7F82DB39-B847-99A2-55A9-1EDC46D42D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AF25DD49-FEF3-7BB7-AD1A-2238B8B0CF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49C66F4A-61F6-57CE-8307-AC74D16D75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6A50C5BD-C705-01C0-F21C-832EE8AB84E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EA2B87B6-6602-4FA1-5387-CFF864B4A3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5E898042-EB3B-12F6-915A-075496C24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B84FD583-FBA1-0008-2EE6-4DA1BD7887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125D69C3-8903-80CB-FC7D-8C696B17367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C0E3F387-ADDE-8FE6-666B-02E19B322B6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DEDE3A32-A105-B4AD-7DD9-BFA19116ABE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198A35-0C0D-0BD6-5F7A-1C7DB19B107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FC923946-7494-E92F-6143-A2E8C1692E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411D7370-E7E7-05A8-8D92-409105F7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3D87CF23-3614-A9E1-3FFD-182745ACD68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C26A9B4-D164-1D20-F0E1-3FB78F49449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41D896E4-03EF-8D62-2FE8-79EC6AD190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B3CB6F85-7275-F4F8-2C36-F06ADF9FBE8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FEBD1304-B189-6663-5C26-AFDC15D484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308DD68-69BE-24EB-8EDE-4E5EA997A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B3B9C735-BF96-D554-9A74-7341DCAB433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3AAA2551-621B-B88D-10AF-05ABB76278A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F732E64F-C45B-464F-DA8E-7802E6B0CA4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4603A0E5-0C9F-CD4B-6065-C904737D2ED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409E81D8-F85F-A32F-B924-5F43D8C8CB4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57CA9162-C771-2274-2101-D8BBD1FA634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028A1D3-DF8B-00F2-F00F-F8EF7EDF2C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01E65A3F-4904-96A7-7924-9AFE05874F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675FF134-3F47-A724-E92F-883D5701B0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0B2FD233-3C18-9054-D406-B07ACCDEB3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9E4A4B63-4992-2BB9-78A1-2A25F9775E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60A3A4EA-D112-869E-AE66-AE355EFFD0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1201BA9C-3A9B-16DF-65DD-0054E0E7E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D037287C-D4EE-AFED-BA51-30BF32CD93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4AD7FD0-A9C5-4DA6-EE39-71D097F452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2AB67971-7759-441A-A0C4-524ED8751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BEC5EE11-415D-F82F-4336-83B40F98D52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E7385405-7E7E-3DB7-3661-F89DAC51E5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F750ADD5-5221-9336-D960-A1127C7CAA8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043DA14F-5A22-1B52-48A6-CCA4A66BCF4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FA4FC26-3AB7-24F5-94D5-C0F7EB5A2D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160A8DD3-17D6-48A0-5107-3AE46D8F41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642806E0-264C-0342-256F-801BC33941B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0FBC0D10-F15E-3404-7B56-7E6A914E6E2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B23F185D-8AED-72F1-E506-616312CF2BC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D6C31953-CD3B-FBCA-C749-BA7F832653B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45F4841B-A097-3436-32C9-9D579DCD313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E36333-D8A8-EE9C-1688-496F2F41F99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5F2EDC1F-3285-40B0-C154-3E8202EDBCA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CE6B4CA9-6E1C-1A48-7060-B3B0C6F3CB2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E1F948-E74E-EB43-ECC9-E92C6543E16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2EED9D87-2390-2BDD-E57B-755B491F1EF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A75F4F46-3D5D-5905-2915-115C72E24E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75A96B3F-790F-D802-6EC6-27A655FF915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CDAA34F0-24BD-948B-3F93-751A43FC36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B989358E-603A-B8BC-346D-0668DBBE8C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EE99733D-0F18-4607-05DF-BE9B3410CC2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190C45B9-36AD-DF96-4FB4-9A6BB08C6C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9E3A150E-289D-30C2-E4E3-93DB3D31B4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76FE402-2D67-24A6-75CB-D0BACA8EB3E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7E8EB9AB-5B90-563C-CB98-ACDE78DA56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327195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66369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07758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771371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r>
              <a:rPr lang="en-US"/>
              <a:t>20XX</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42788935"/>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1" r:id="rId18"/>
    <p:sldLayoutId id="2147483762" r:id="rId19"/>
    <p:sldLayoutId id="2147483764" r:id="rId20"/>
    <p:sldLayoutId id="2147483765" r:id="rId21"/>
    <p:sldLayoutId id="2147483672" r:id="rId2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243841" y="430521"/>
            <a:ext cx="3766972" cy="1867671"/>
          </a:xfrm>
        </p:spPr>
        <p:txBody>
          <a:bodyPr wrap="square" anchor="b">
            <a:normAutofit/>
          </a:bodyPr>
          <a:lstStyle/>
          <a:p>
            <a:r>
              <a:rPr lang="en-US" sz="4000" dirty="0">
                <a:latin typeface="ADLaM Display" panose="02010000000000000000" pitchFamily="2" charset="0"/>
                <a:ea typeface="ADLaM Display" panose="02010000000000000000" pitchFamily="2" charset="0"/>
                <a:cs typeface="ADLaM Display" panose="02010000000000000000" pitchFamily="2" charset="0"/>
              </a:rPr>
              <a:t>India Agriculture</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a:xfrm>
            <a:off x="304400" y="2913635"/>
            <a:ext cx="3706413" cy="1280413"/>
          </a:xfrm>
        </p:spPr>
        <p:txBody>
          <a:bodyPr>
            <a:normAutofit/>
          </a:bodyPr>
          <a:lstStyle/>
          <a:p>
            <a:r>
              <a:rPr lang="en-US" dirty="0"/>
              <a:t>By</a:t>
            </a:r>
          </a:p>
          <a:p>
            <a:r>
              <a:rPr lang="en-US" sz="1200" dirty="0">
                <a:latin typeface="+mj-lt"/>
              </a:rPr>
              <a:t>M O H A M E D    A L </a:t>
            </a:r>
            <a:r>
              <a:rPr lang="en-US" sz="1200" dirty="0" err="1">
                <a:latin typeface="+mj-lt"/>
              </a:rPr>
              <a:t>L</a:t>
            </a:r>
            <a:r>
              <a:rPr lang="en-US" sz="1200" dirty="0">
                <a:latin typeface="+mj-lt"/>
              </a:rPr>
              <a:t> A M</a:t>
            </a:r>
          </a:p>
        </p:txBody>
      </p:sp>
      <p:pic>
        <p:nvPicPr>
          <p:cNvPr id="15" name="Picture Placeholder 14" descr="A group of cows in a field&#10;&#10;Description automatically generated">
            <a:extLst>
              <a:ext uri="{FF2B5EF4-FFF2-40B4-BE49-F238E27FC236}">
                <a16:creationId xmlns:a16="http://schemas.microsoft.com/office/drawing/2014/main" id="{7B80F58E-01A9-0576-49B3-AC1A4095D821}"/>
              </a:ext>
            </a:extLst>
          </p:cNvPr>
          <p:cNvPicPr>
            <a:picLocks noGrp="1" noChangeAspect="1"/>
          </p:cNvPicPr>
          <p:nvPr>
            <p:ph type="pic" sz="quarter" idx="14"/>
          </p:nvPr>
        </p:nvPicPr>
        <p:blipFill>
          <a:blip r:embed="rId3"/>
          <a:srcRect l="8376" r="8376"/>
          <a:stretch>
            <a:fillRect/>
          </a:stretch>
        </p:blipFill>
        <p:spPr/>
      </p:pic>
    </p:spTree>
    <p:extLst>
      <p:ext uri="{BB962C8B-B14F-4D97-AF65-F5344CB8AC3E}">
        <p14:creationId xmlns:p14="http://schemas.microsoft.com/office/powerpoint/2010/main" val="1325608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5705102" y="2499986"/>
            <a:ext cx="5084818" cy="1185045"/>
          </a:xfrm>
        </p:spPr>
        <p:txBody>
          <a:bodyPr wrap="square" anchor="b">
            <a:noAutofit/>
          </a:bodyPr>
          <a:lstStyle/>
          <a:p>
            <a:r>
              <a:rPr lang="en-US" sz="7200" dirty="0">
                <a:latin typeface="Aldhabi" panose="01000000000000000000" pitchFamily="2" charset="-78"/>
                <a:cs typeface="Aldhabi" panose="01000000000000000000" pitchFamily="2" charset="-78"/>
              </a:rPr>
              <a:t>Data </a:t>
            </a:r>
            <a:r>
              <a:rPr lang="en-US" sz="7200" dirty="0" err="1">
                <a:latin typeface="Aldhabi" panose="01000000000000000000" pitchFamily="2" charset="-78"/>
                <a:cs typeface="Aldhabi" panose="01000000000000000000" pitchFamily="2" charset="-78"/>
              </a:rPr>
              <a:t>Visualisation</a:t>
            </a:r>
            <a:endParaRPr lang="en-US" sz="7200" dirty="0">
              <a:latin typeface="Aldhabi" panose="01000000000000000000" pitchFamily="2" charset="-78"/>
              <a:cs typeface="Aldhabi" panose="01000000000000000000" pitchFamily="2" charset="-78"/>
            </a:endParaRPr>
          </a:p>
        </p:txBody>
      </p:sp>
      <p:pic>
        <p:nvPicPr>
          <p:cNvPr id="7" name="Picture Placeholder 6" descr="A close-up of a wheat plant&#10;&#10;Description automatically generated">
            <a:extLst>
              <a:ext uri="{FF2B5EF4-FFF2-40B4-BE49-F238E27FC236}">
                <a16:creationId xmlns:a16="http://schemas.microsoft.com/office/drawing/2014/main" id="{29BE8665-A610-B5B6-9CB7-36CC09876D3E}"/>
              </a:ext>
            </a:extLst>
          </p:cNvPr>
          <p:cNvPicPr>
            <a:picLocks noGrp="1" noChangeAspect="1"/>
          </p:cNvPicPr>
          <p:nvPr>
            <p:ph type="pic" sz="quarter" idx="14"/>
          </p:nvPr>
        </p:nvPicPr>
        <p:blipFill>
          <a:blip r:embed="rId3"/>
          <a:srcRect l="12604" r="12604"/>
          <a:stretch>
            <a:fillRect/>
          </a:stretch>
        </p:blipFill>
        <p:spPr/>
      </p:pic>
    </p:spTree>
    <p:extLst>
      <p:ext uri="{BB962C8B-B14F-4D97-AF65-F5344CB8AC3E}">
        <p14:creationId xmlns:p14="http://schemas.microsoft.com/office/powerpoint/2010/main" val="252221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48C0A-F532-87F9-2318-0570ADF145FB}"/>
              </a:ext>
            </a:extLst>
          </p:cNvPr>
          <p:cNvSpPr>
            <a:spLocks noGrp="1"/>
          </p:cNvSpPr>
          <p:nvPr>
            <p:ph type="title"/>
          </p:nvPr>
        </p:nvSpPr>
        <p:spPr/>
        <p:txBody>
          <a:bodyPr/>
          <a:lstStyle/>
          <a:p>
            <a:r>
              <a:rPr lang="en-US" dirty="0"/>
              <a:t> </a:t>
            </a:r>
          </a:p>
        </p:txBody>
      </p:sp>
      <p:sp>
        <p:nvSpPr>
          <p:cNvPr id="4" name="Table Placeholder 3">
            <a:extLst>
              <a:ext uri="{FF2B5EF4-FFF2-40B4-BE49-F238E27FC236}">
                <a16:creationId xmlns:a16="http://schemas.microsoft.com/office/drawing/2014/main" id="{816F182C-9E72-7AE4-885C-B90B290572AF}"/>
              </a:ext>
            </a:extLst>
          </p:cNvPr>
          <p:cNvSpPr>
            <a:spLocks noGrp="1"/>
          </p:cNvSpPr>
          <p:nvPr>
            <p:ph type="tbl" sz="quarter" idx="10"/>
          </p:nvPr>
        </p:nvSpPr>
        <p:spPr/>
        <p:txBody>
          <a:bodyPr/>
          <a:lstStyle/>
          <a:p>
            <a:pPr marL="0" indent="0">
              <a:buNone/>
            </a:pPr>
            <a:r>
              <a:rPr lang="en-US" dirty="0"/>
              <a:t> </a:t>
            </a:r>
          </a:p>
        </p:txBody>
      </p:sp>
      <p:pic>
        <p:nvPicPr>
          <p:cNvPr id="6" name="Picture 5" descr="A screenshot of a computer&#10;&#10;Description automatically generated">
            <a:extLst>
              <a:ext uri="{FF2B5EF4-FFF2-40B4-BE49-F238E27FC236}">
                <a16:creationId xmlns:a16="http://schemas.microsoft.com/office/drawing/2014/main" id="{73B32A92-FBF9-2123-C20B-2D02A22E4687}"/>
              </a:ext>
            </a:extLst>
          </p:cNvPr>
          <p:cNvPicPr>
            <a:picLocks noChangeAspect="1"/>
          </p:cNvPicPr>
          <p:nvPr/>
        </p:nvPicPr>
        <p:blipFill>
          <a:blip r:embed="rId3"/>
          <a:stretch>
            <a:fillRect/>
          </a:stretch>
        </p:blipFill>
        <p:spPr>
          <a:xfrm>
            <a:off x="1255776" y="1124257"/>
            <a:ext cx="9549898" cy="5333694"/>
          </a:xfrm>
          <a:prstGeom prst="rect">
            <a:avLst/>
          </a:prstGeom>
        </p:spPr>
      </p:pic>
      <p:sp>
        <p:nvSpPr>
          <p:cNvPr id="7" name="TextBox 6">
            <a:extLst>
              <a:ext uri="{FF2B5EF4-FFF2-40B4-BE49-F238E27FC236}">
                <a16:creationId xmlns:a16="http://schemas.microsoft.com/office/drawing/2014/main" id="{C44E04C2-D08E-E07F-1381-6D73595E5926}"/>
              </a:ext>
            </a:extLst>
          </p:cNvPr>
          <p:cNvSpPr txBox="1"/>
          <p:nvPr/>
        </p:nvSpPr>
        <p:spPr>
          <a:xfrm>
            <a:off x="4383024" y="69241"/>
            <a:ext cx="3044423" cy="923330"/>
          </a:xfrm>
          <a:prstGeom prst="rect">
            <a:avLst/>
          </a:prstGeom>
          <a:noFill/>
        </p:spPr>
        <p:txBody>
          <a:bodyPr wrap="none" rtlCol="0">
            <a:spAutoFit/>
          </a:bodyPr>
          <a:lstStyle/>
          <a:p>
            <a:r>
              <a:rPr lang="en-US" sz="5400" dirty="0">
                <a:latin typeface="Amasis MT Pro" panose="02040504050005020304" pitchFamily="18" charset="0"/>
              </a:rPr>
              <a:t>Overview</a:t>
            </a:r>
          </a:p>
        </p:txBody>
      </p:sp>
    </p:spTree>
    <p:extLst>
      <p:ext uri="{BB962C8B-B14F-4D97-AF65-F5344CB8AC3E}">
        <p14:creationId xmlns:p14="http://schemas.microsoft.com/office/powerpoint/2010/main" val="127415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6ED96FB7-2278-B3D4-FC8E-0E7330A63899}"/>
              </a:ext>
            </a:extLst>
          </p:cNvPr>
          <p:cNvPicPr>
            <a:picLocks noChangeAspect="1"/>
          </p:cNvPicPr>
          <p:nvPr/>
        </p:nvPicPr>
        <p:blipFill>
          <a:blip r:embed="rId3"/>
          <a:stretch>
            <a:fillRect/>
          </a:stretch>
        </p:blipFill>
        <p:spPr>
          <a:xfrm>
            <a:off x="1219200" y="1135982"/>
            <a:ext cx="9753600" cy="5387034"/>
          </a:xfrm>
          <a:prstGeom prst="rect">
            <a:avLst/>
          </a:prstGeom>
        </p:spPr>
      </p:pic>
      <p:sp>
        <p:nvSpPr>
          <p:cNvPr id="8" name="TextBox 7">
            <a:extLst>
              <a:ext uri="{FF2B5EF4-FFF2-40B4-BE49-F238E27FC236}">
                <a16:creationId xmlns:a16="http://schemas.microsoft.com/office/drawing/2014/main" id="{38FC24B4-789D-B7D7-C125-11CC1F310192}"/>
              </a:ext>
            </a:extLst>
          </p:cNvPr>
          <p:cNvSpPr txBox="1"/>
          <p:nvPr/>
        </p:nvSpPr>
        <p:spPr>
          <a:xfrm>
            <a:off x="4383024" y="69241"/>
            <a:ext cx="4225837" cy="923330"/>
          </a:xfrm>
          <a:prstGeom prst="rect">
            <a:avLst/>
          </a:prstGeom>
          <a:noFill/>
        </p:spPr>
        <p:txBody>
          <a:bodyPr wrap="none" rtlCol="0">
            <a:spAutoFit/>
          </a:bodyPr>
          <a:lstStyle/>
          <a:p>
            <a:r>
              <a:rPr lang="en-US" sz="5400" dirty="0">
                <a:latin typeface="Amasis MT Pro" panose="02040504050005020304" pitchFamily="18" charset="0"/>
              </a:rPr>
              <a:t>Area Analysis</a:t>
            </a:r>
          </a:p>
        </p:txBody>
      </p:sp>
    </p:spTree>
    <p:extLst>
      <p:ext uri="{BB962C8B-B14F-4D97-AF65-F5344CB8AC3E}">
        <p14:creationId xmlns:p14="http://schemas.microsoft.com/office/powerpoint/2010/main" val="1774677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1574FA3-A915-1511-EDAF-A62DBCE233EA}"/>
              </a:ext>
            </a:extLst>
          </p:cNvPr>
          <p:cNvPicPr>
            <a:picLocks noChangeAspect="1"/>
          </p:cNvPicPr>
          <p:nvPr/>
        </p:nvPicPr>
        <p:blipFill>
          <a:blip r:embed="rId3"/>
          <a:stretch>
            <a:fillRect/>
          </a:stretch>
        </p:blipFill>
        <p:spPr>
          <a:xfrm>
            <a:off x="1310640" y="1197994"/>
            <a:ext cx="9570720" cy="5169148"/>
          </a:xfrm>
          <a:prstGeom prst="rect">
            <a:avLst/>
          </a:prstGeom>
        </p:spPr>
      </p:pic>
      <p:sp>
        <p:nvSpPr>
          <p:cNvPr id="8" name="TextBox 7">
            <a:extLst>
              <a:ext uri="{FF2B5EF4-FFF2-40B4-BE49-F238E27FC236}">
                <a16:creationId xmlns:a16="http://schemas.microsoft.com/office/drawing/2014/main" id="{8248FB0D-6DF6-AF8D-CD7B-197EF0E796AC}"/>
              </a:ext>
            </a:extLst>
          </p:cNvPr>
          <p:cNvSpPr txBox="1"/>
          <p:nvPr/>
        </p:nvSpPr>
        <p:spPr>
          <a:xfrm>
            <a:off x="4383024" y="69241"/>
            <a:ext cx="3448380" cy="923330"/>
          </a:xfrm>
          <a:prstGeom prst="rect">
            <a:avLst/>
          </a:prstGeom>
          <a:noFill/>
        </p:spPr>
        <p:txBody>
          <a:bodyPr wrap="none" rtlCol="0">
            <a:spAutoFit/>
          </a:bodyPr>
          <a:lstStyle/>
          <a:p>
            <a:r>
              <a:rPr lang="en-US" sz="5400" dirty="0">
                <a:latin typeface="Amasis MT Pro" panose="02040504050005020304" pitchFamily="18" charset="0"/>
              </a:rPr>
              <a:t>Production</a:t>
            </a:r>
          </a:p>
        </p:txBody>
      </p:sp>
    </p:spTree>
    <p:extLst>
      <p:ext uri="{BB962C8B-B14F-4D97-AF65-F5344CB8AC3E}">
        <p14:creationId xmlns:p14="http://schemas.microsoft.com/office/powerpoint/2010/main" val="2712741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6CCBF19-DEDA-89D5-482F-8DF14A030E31}"/>
              </a:ext>
            </a:extLst>
          </p:cNvPr>
          <p:cNvPicPr>
            <a:picLocks noChangeAspect="1"/>
          </p:cNvPicPr>
          <p:nvPr/>
        </p:nvPicPr>
        <p:blipFill>
          <a:blip r:embed="rId3"/>
          <a:stretch>
            <a:fillRect/>
          </a:stretch>
        </p:blipFill>
        <p:spPr>
          <a:xfrm>
            <a:off x="1127760" y="1312750"/>
            <a:ext cx="9936480" cy="5171284"/>
          </a:xfrm>
          <a:prstGeom prst="rect">
            <a:avLst/>
          </a:prstGeom>
        </p:spPr>
      </p:pic>
      <p:sp>
        <p:nvSpPr>
          <p:cNvPr id="8" name="TextBox 7">
            <a:extLst>
              <a:ext uri="{FF2B5EF4-FFF2-40B4-BE49-F238E27FC236}">
                <a16:creationId xmlns:a16="http://schemas.microsoft.com/office/drawing/2014/main" id="{994D9FE1-1E45-2BFF-6505-1D3964B08F4F}"/>
              </a:ext>
            </a:extLst>
          </p:cNvPr>
          <p:cNvSpPr txBox="1"/>
          <p:nvPr/>
        </p:nvSpPr>
        <p:spPr>
          <a:xfrm>
            <a:off x="1643563" y="207027"/>
            <a:ext cx="8904874" cy="923330"/>
          </a:xfrm>
          <a:prstGeom prst="rect">
            <a:avLst/>
          </a:prstGeom>
          <a:noFill/>
        </p:spPr>
        <p:txBody>
          <a:bodyPr wrap="none" rtlCol="0">
            <a:spAutoFit/>
          </a:bodyPr>
          <a:lstStyle/>
          <a:p>
            <a:r>
              <a:rPr lang="en-US" sz="5400" dirty="0">
                <a:latin typeface="Amasis MT Pro" panose="02040504050005020304" pitchFamily="18" charset="0"/>
              </a:rPr>
              <a:t>Fruit and Vegetables Analysis</a:t>
            </a:r>
          </a:p>
        </p:txBody>
      </p:sp>
    </p:spTree>
    <p:extLst>
      <p:ext uri="{BB962C8B-B14F-4D97-AF65-F5344CB8AC3E}">
        <p14:creationId xmlns:p14="http://schemas.microsoft.com/office/powerpoint/2010/main" val="2121783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2999994" y="1365406"/>
            <a:ext cx="6231700" cy="2996901"/>
          </a:xfrm>
        </p:spPr>
        <p:txBody>
          <a:bodyPr anchor="b">
            <a:noAutofit/>
          </a:bodyPr>
          <a:lstStyle/>
          <a:p>
            <a:br>
              <a:rPr lang="en-US" sz="1800" dirty="0"/>
            </a:br>
            <a:br>
              <a:rPr lang="en-US" sz="1800" dirty="0"/>
            </a:br>
            <a:br>
              <a:rPr lang="en-US" sz="1800" dirty="0"/>
            </a:br>
            <a:br>
              <a:rPr lang="en-US" sz="1800" dirty="0"/>
            </a:br>
            <a:br>
              <a:rPr lang="en-US" sz="1800" dirty="0"/>
            </a:br>
            <a:br>
              <a:rPr lang="en-US" sz="1800" dirty="0"/>
            </a:br>
            <a:br>
              <a:rPr lang="en-US" sz="1800" dirty="0"/>
            </a:br>
            <a:r>
              <a:rPr lang="en-US" sz="1800" dirty="0"/>
              <a:t>By employing sophisticated data analysis methods, meaningful insights can be extracted from agricultural data, allowing for the improvement of crop yields, allocation of resources, and development of strategies to manage pests effectively. Through the utilization of data-driven methodologies, farmers are empowered to make educated choices aimed at enhancing productivity, sustainability, and resilience in their farming practices.</a:t>
            </a:r>
          </a:p>
        </p:txBody>
      </p:sp>
      <p:sp>
        <p:nvSpPr>
          <p:cNvPr id="8" name="Subtitle 7">
            <a:extLst>
              <a:ext uri="{FF2B5EF4-FFF2-40B4-BE49-F238E27FC236}">
                <a16:creationId xmlns:a16="http://schemas.microsoft.com/office/drawing/2014/main" id="{2C602EC3-0115-4FB6-BAA7-BCA17E611651}"/>
              </a:ext>
            </a:extLst>
          </p:cNvPr>
          <p:cNvSpPr>
            <a:spLocks noGrp="1"/>
          </p:cNvSpPr>
          <p:nvPr>
            <p:ph sz="quarter" idx="10"/>
          </p:nvPr>
        </p:nvSpPr>
        <p:spPr/>
        <p:txBody>
          <a:bodyPr>
            <a:normAutofit/>
          </a:bodyPr>
          <a:lstStyle/>
          <a:p>
            <a:r>
              <a:rPr lang="en-US" dirty="0"/>
              <a:t> </a:t>
            </a:r>
          </a:p>
        </p:txBody>
      </p:sp>
      <p:sp>
        <p:nvSpPr>
          <p:cNvPr id="2" name="TextBox 1">
            <a:extLst>
              <a:ext uri="{FF2B5EF4-FFF2-40B4-BE49-F238E27FC236}">
                <a16:creationId xmlns:a16="http://schemas.microsoft.com/office/drawing/2014/main" id="{F01118C9-1038-6F8E-D1B6-E361D2AE7AD9}"/>
              </a:ext>
            </a:extLst>
          </p:cNvPr>
          <p:cNvSpPr txBox="1"/>
          <p:nvPr/>
        </p:nvSpPr>
        <p:spPr>
          <a:xfrm>
            <a:off x="4500980" y="1002430"/>
            <a:ext cx="3217291" cy="923330"/>
          </a:xfrm>
          <a:prstGeom prst="rect">
            <a:avLst/>
          </a:prstGeom>
          <a:noFill/>
        </p:spPr>
        <p:txBody>
          <a:bodyPr wrap="none" rtlCol="0">
            <a:spAutoFit/>
          </a:bodyPr>
          <a:lstStyle/>
          <a:p>
            <a:r>
              <a:rPr lang="en-US" sz="5400" dirty="0">
                <a:latin typeface="Amasis MT Pro" panose="02040504050005020304" pitchFamily="18" charset="0"/>
              </a:rPr>
              <a:t>Summary </a:t>
            </a:r>
          </a:p>
        </p:txBody>
      </p:sp>
    </p:spTree>
    <p:extLst>
      <p:ext uri="{BB962C8B-B14F-4D97-AF65-F5344CB8AC3E}">
        <p14:creationId xmlns:p14="http://schemas.microsoft.com/office/powerpoint/2010/main" val="1908107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p:txBody>
          <a:bodyPr wrap="square" anchor="b">
            <a:normAutofit/>
          </a:bodyPr>
          <a:lstStyle/>
          <a:p>
            <a:r>
              <a:rPr lang="en-US" dirty="0">
                <a:latin typeface="Aldhabi" panose="01000000000000000000" pitchFamily="2" charset="-78"/>
                <a:cs typeface="Aldhabi" panose="01000000000000000000" pitchFamily="2" charset="-78"/>
              </a:rPr>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sz="quarter" idx="15"/>
          </p:nvPr>
        </p:nvSpPr>
        <p:spPr>
          <a:xfrm>
            <a:off x="7630067" y="3219450"/>
            <a:ext cx="4128934" cy="1407414"/>
          </a:xfrm>
        </p:spPr>
        <p:txBody>
          <a:bodyPr>
            <a:normAutofit/>
          </a:bodyPr>
          <a:lstStyle/>
          <a:p>
            <a:r>
              <a:rPr lang="en-US" dirty="0">
                <a:latin typeface="Aldhabi" panose="01000000000000000000" pitchFamily="2" charset="-78"/>
                <a:cs typeface="Aldhabi" panose="01000000000000000000" pitchFamily="2" charset="-78"/>
              </a:rPr>
              <a:t>Mohamed Allam </a:t>
            </a:r>
            <a:endParaRPr lang="en-US" dirty="0"/>
          </a:p>
          <a:p>
            <a:r>
              <a:rPr lang="en-US" sz="1400" dirty="0">
                <a:latin typeface="Abadi" panose="020B0604020104020204" pitchFamily="34" charset="0"/>
              </a:rPr>
              <a:t>allammohamed3535@gmail.com</a:t>
            </a:r>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wrap="square" anchor="b">
            <a:normAutofit/>
          </a:bodyPr>
          <a:lstStyle/>
          <a:p>
            <a:r>
              <a:rPr lang="en-US" sz="7200" b="1" dirty="0">
                <a:latin typeface="AngsanaUPC" panose="02020603050405020304" pitchFamily="18" charset="-34"/>
                <a:cs typeface="AngsanaUPC" panose="02020603050405020304" pitchFamily="18" charset="-34"/>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15"/>
          </p:nvPr>
        </p:nvSpPr>
        <p:spPr/>
        <p:txBody>
          <a:bodyPr>
            <a:norm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Introduction</a:t>
            </a:r>
          </a:p>
          <a:p>
            <a:r>
              <a:rPr lang="en-US" dirty="0">
                <a:latin typeface="ADLaM Display" panose="02010000000000000000" pitchFamily="2" charset="0"/>
                <a:ea typeface="ADLaM Display" panose="02010000000000000000" pitchFamily="2" charset="0"/>
                <a:cs typeface="ADLaM Display" panose="02010000000000000000" pitchFamily="2" charset="0"/>
              </a:rPr>
              <a:t>Import Data</a:t>
            </a:r>
          </a:p>
          <a:p>
            <a:r>
              <a:rPr lang="en-US" dirty="0">
                <a:latin typeface="ADLaM Display" panose="02010000000000000000" pitchFamily="2" charset="0"/>
                <a:ea typeface="ADLaM Display" panose="02010000000000000000" pitchFamily="2" charset="0"/>
                <a:cs typeface="ADLaM Display" panose="02010000000000000000" pitchFamily="2" charset="0"/>
              </a:rPr>
              <a:t>Data Transformation</a:t>
            </a:r>
          </a:p>
          <a:p>
            <a:r>
              <a:rPr lang="en-US" dirty="0">
                <a:latin typeface="ADLaM Display" panose="02010000000000000000" pitchFamily="2" charset="0"/>
                <a:ea typeface="ADLaM Display" panose="02010000000000000000" pitchFamily="2" charset="0"/>
                <a:cs typeface="ADLaM Display" panose="02010000000000000000" pitchFamily="2" charset="0"/>
              </a:rPr>
              <a:t>Data Modeling</a:t>
            </a:r>
          </a:p>
          <a:p>
            <a:r>
              <a:rPr lang="en-US" dirty="0">
                <a:latin typeface="ADLaM Display" panose="02010000000000000000" pitchFamily="2" charset="0"/>
                <a:ea typeface="ADLaM Display" panose="02010000000000000000" pitchFamily="2" charset="0"/>
                <a:cs typeface="ADLaM Display" panose="02010000000000000000" pitchFamily="2" charset="0"/>
              </a:rPr>
              <a:t>Visualization</a:t>
            </a:r>
          </a:p>
        </p:txBody>
      </p:sp>
      <p:pic>
        <p:nvPicPr>
          <p:cNvPr id="7" name="Picture Placeholder 6" descr="A field of grass with a path in the middle&#10;&#10;Description automatically generated">
            <a:extLst>
              <a:ext uri="{FF2B5EF4-FFF2-40B4-BE49-F238E27FC236}">
                <a16:creationId xmlns:a16="http://schemas.microsoft.com/office/drawing/2014/main" id="{98F9C39A-73BF-4474-702E-27E57FB4698E}"/>
              </a:ext>
            </a:extLst>
          </p:cNvPr>
          <p:cNvPicPr>
            <a:picLocks noGrp="1" noChangeAspect="1"/>
          </p:cNvPicPr>
          <p:nvPr>
            <p:ph type="pic" sz="quarter" idx="14"/>
          </p:nvPr>
        </p:nvPicPr>
        <p:blipFill>
          <a:blip r:embed="rId3"/>
          <a:srcRect l="13016" r="13016"/>
          <a:stretch>
            <a:fillRect/>
          </a:stretch>
        </p:blipFill>
        <p:spPr/>
      </p:pic>
    </p:spTree>
    <p:extLst>
      <p:ext uri="{BB962C8B-B14F-4D97-AF65-F5344CB8AC3E}">
        <p14:creationId xmlns:p14="http://schemas.microsoft.com/office/powerpoint/2010/main" val="209817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995760"/>
            <a:ext cx="5170860" cy="887904"/>
          </a:xfrm>
        </p:spPr>
        <p:txBody>
          <a:bodyPr anchor="ctr">
            <a:normAutofit fontScale="90000"/>
          </a:bodyPr>
          <a:lstStyle/>
          <a:p>
            <a:r>
              <a:rPr lang="en-US" sz="8800" dirty="0">
                <a:latin typeface="Aldhabi" panose="01000000000000000000" pitchFamily="2" charset="-78"/>
                <a:cs typeface="Aldhabi" panose="01000000000000000000" pitchFamily="2" charset="-78"/>
              </a:rPr>
              <a:t>Introduction</a:t>
            </a:r>
          </a:p>
        </p:txBody>
      </p:sp>
      <p:sp>
        <p:nvSpPr>
          <p:cNvPr id="2" name="TextBox 1">
            <a:extLst>
              <a:ext uri="{FF2B5EF4-FFF2-40B4-BE49-F238E27FC236}">
                <a16:creationId xmlns:a16="http://schemas.microsoft.com/office/drawing/2014/main" id="{B03D0FE9-4FBF-7371-D6E3-9C7B16E9BC27}"/>
              </a:ext>
            </a:extLst>
          </p:cNvPr>
          <p:cNvSpPr txBox="1"/>
          <p:nvPr/>
        </p:nvSpPr>
        <p:spPr>
          <a:xfrm>
            <a:off x="231648" y="2487168"/>
            <a:ext cx="5474208" cy="3293209"/>
          </a:xfrm>
          <a:prstGeom prst="rect">
            <a:avLst/>
          </a:prstGeom>
          <a:noFill/>
        </p:spPr>
        <p:txBody>
          <a:bodyPr wrap="square" rtlCol="0">
            <a:spAutoFit/>
          </a:bodyPr>
          <a:lstStyle/>
          <a:p>
            <a:r>
              <a:rPr lang="en-US" sz="1600" dirty="0">
                <a:latin typeface="Amasis MT Pro" panose="020F0502020204030204" pitchFamily="18" charset="0"/>
              </a:rPr>
              <a:t>The dataset contains district-level agricultural information for 20 key crops cultivated in India, covering aspects such as cultivation area, crop yield, and total production. This dataset facilitates in-depth examination of productivity patterns, encompassing both traditional crop strains and High Yielding Varieties (HYVs), which sheds light on contemporary farming techniques. Supported by thorough documentation, it ensures precision and transparency in analysis, serving as a valuable asset for policymakers, researchers, and stakeholders to comprehend regional agricultural trends and enhance targeted interventions. It serves as a robust resource for informed decision-making and strategic initiatives within India's agricultural domain.</a:t>
            </a:r>
          </a:p>
        </p:txBody>
      </p:sp>
      <p:pic>
        <p:nvPicPr>
          <p:cNvPr id="6" name="Picture Placeholder 5" descr="A person carrying plants on his shoulders&#10;&#10;Description automatically generated">
            <a:extLst>
              <a:ext uri="{FF2B5EF4-FFF2-40B4-BE49-F238E27FC236}">
                <a16:creationId xmlns:a16="http://schemas.microsoft.com/office/drawing/2014/main" id="{06B42742-6073-3F04-CEA7-D0EB71E208C7}"/>
              </a:ext>
            </a:extLst>
          </p:cNvPr>
          <p:cNvPicPr>
            <a:picLocks noGrp="1" noChangeAspect="1"/>
          </p:cNvPicPr>
          <p:nvPr>
            <p:ph type="pic" sz="quarter" idx="13"/>
          </p:nvPr>
        </p:nvPicPr>
        <p:blipFill>
          <a:blip r:embed="rId3"/>
          <a:srcRect l="22212" r="22212"/>
          <a:stretch>
            <a:fillRect/>
          </a:stretch>
        </p:blipFill>
        <p:spPr>
          <a:xfrm>
            <a:off x="6096000" y="0"/>
            <a:ext cx="6211398" cy="6858000"/>
          </a:xfrm>
        </p:spPr>
      </p:pic>
    </p:spTree>
    <p:extLst>
      <p:ext uri="{BB962C8B-B14F-4D97-AF65-F5344CB8AC3E}">
        <p14:creationId xmlns:p14="http://schemas.microsoft.com/office/powerpoint/2010/main" val="81173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a:xfrm>
            <a:off x="462643" y="1373712"/>
            <a:ext cx="5160757" cy="3009311"/>
          </a:xfrm>
        </p:spPr>
        <p:txBody>
          <a:bodyPr>
            <a:normAutofit/>
          </a:bodyPr>
          <a:lstStyle/>
          <a:p>
            <a:r>
              <a:rPr lang="en-US" sz="6000" dirty="0">
                <a:latin typeface="ADLaM Display" panose="02010000000000000000" pitchFamily="2" charset="0"/>
                <a:ea typeface="ADLaM Display" panose="02010000000000000000" pitchFamily="2" charset="0"/>
                <a:cs typeface="ADLaM Display" panose="02010000000000000000" pitchFamily="2" charset="0"/>
              </a:rPr>
              <a:t>Import Data </a:t>
            </a:r>
          </a:p>
        </p:txBody>
      </p:sp>
      <p:sp>
        <p:nvSpPr>
          <p:cNvPr id="8" name="Subtitle 7">
            <a:extLst>
              <a:ext uri="{FF2B5EF4-FFF2-40B4-BE49-F238E27FC236}">
                <a16:creationId xmlns:a16="http://schemas.microsoft.com/office/drawing/2014/main" id="{2C602EC3-0115-4FB6-BAA7-BCA17E611651}"/>
              </a:ext>
            </a:extLst>
          </p:cNvPr>
          <p:cNvSpPr>
            <a:spLocks noGrp="1"/>
          </p:cNvSpPr>
          <p:nvPr>
            <p:ph type="subTitle" idx="1"/>
          </p:nvPr>
        </p:nvSpPr>
        <p:spPr>
          <a:xfrm>
            <a:off x="462643" y="4081727"/>
            <a:ext cx="5160757" cy="788977"/>
          </a:xfrm>
        </p:spPr>
        <p:txBody>
          <a:bodyPr anchor="t">
            <a:normAutofit/>
          </a:bodyPr>
          <a:lstStyle/>
          <a:p>
            <a:r>
              <a:rPr lang="en-US" dirty="0"/>
              <a:t> Power bi</a:t>
            </a:r>
          </a:p>
        </p:txBody>
      </p:sp>
      <p:pic>
        <p:nvPicPr>
          <p:cNvPr id="12" name="Picture Placeholder 11" descr="A close up of wheat&#10;&#10;Description automatically generated">
            <a:extLst>
              <a:ext uri="{FF2B5EF4-FFF2-40B4-BE49-F238E27FC236}">
                <a16:creationId xmlns:a16="http://schemas.microsoft.com/office/drawing/2014/main" id="{9D29BE15-F0B9-5255-F111-70F0CC92C3CB}"/>
              </a:ext>
            </a:extLst>
          </p:cNvPr>
          <p:cNvPicPr>
            <a:picLocks noGrp="1" noChangeAspect="1"/>
          </p:cNvPicPr>
          <p:nvPr>
            <p:ph type="pic" sz="quarter" idx="13"/>
          </p:nvPr>
        </p:nvPicPr>
        <p:blipFill>
          <a:blip r:embed="rId3"/>
          <a:srcRect l="22245" r="22245"/>
          <a:stretch>
            <a:fillRect/>
          </a:stretch>
        </p:blipFill>
        <p:spPr/>
      </p:pic>
    </p:spTree>
    <p:extLst>
      <p:ext uri="{BB962C8B-B14F-4D97-AF65-F5344CB8AC3E}">
        <p14:creationId xmlns:p14="http://schemas.microsoft.com/office/powerpoint/2010/main" val="163442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p:txBody>
          <a:bodyPr>
            <a:normAutofit/>
          </a:bodyPr>
          <a:lstStyle/>
          <a:p>
            <a:r>
              <a:rPr lang="en-US" dirty="0"/>
              <a:t> </a:t>
            </a:r>
          </a:p>
        </p:txBody>
      </p:sp>
      <p:pic>
        <p:nvPicPr>
          <p:cNvPr id="5" name="Content Placeholder 4" descr="A screenshot of a computer&#10;&#10;Description automatically generated">
            <a:extLst>
              <a:ext uri="{FF2B5EF4-FFF2-40B4-BE49-F238E27FC236}">
                <a16:creationId xmlns:a16="http://schemas.microsoft.com/office/drawing/2014/main" id="{6598DE67-BDCB-EE8C-F411-5DEEB4838E15}"/>
              </a:ext>
            </a:extLst>
          </p:cNvPr>
          <p:cNvPicPr>
            <a:picLocks noGrp="1" noChangeAspect="1"/>
          </p:cNvPicPr>
          <p:nvPr>
            <p:ph idx="10"/>
          </p:nvPr>
        </p:nvPicPr>
        <p:blipFill>
          <a:blip r:embed="rId3"/>
          <a:stretch>
            <a:fillRect/>
          </a:stretch>
        </p:blipFill>
        <p:spPr>
          <a:xfrm>
            <a:off x="1677783" y="1276871"/>
            <a:ext cx="1775614" cy="409991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omputer&#10;&#10;Description automatically generated">
            <a:extLst>
              <a:ext uri="{FF2B5EF4-FFF2-40B4-BE49-F238E27FC236}">
                <a16:creationId xmlns:a16="http://schemas.microsoft.com/office/drawing/2014/main" id="{7D829048-CACA-E3D8-E2E0-12BAED2713E4}"/>
              </a:ext>
            </a:extLst>
          </p:cNvPr>
          <p:cNvPicPr>
            <a:picLocks noChangeAspect="1"/>
          </p:cNvPicPr>
          <p:nvPr/>
        </p:nvPicPr>
        <p:blipFill>
          <a:blip r:embed="rId4"/>
          <a:stretch>
            <a:fillRect/>
          </a:stretch>
        </p:blipFill>
        <p:spPr>
          <a:xfrm>
            <a:off x="4645152" y="1795031"/>
            <a:ext cx="4864608" cy="36335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486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16E9532-6DC7-411D-A09F-8413A5B95FFE}"/>
              </a:ext>
            </a:extLst>
          </p:cNvPr>
          <p:cNvSpPr>
            <a:spLocks noGrp="1"/>
          </p:cNvSpPr>
          <p:nvPr>
            <p:ph type="title"/>
          </p:nvPr>
        </p:nvSpPr>
        <p:spPr/>
        <p:txBody>
          <a:bodyPr anchor="b">
            <a:normAutofit/>
          </a:bodyPr>
          <a:lstStyle/>
          <a:p>
            <a:r>
              <a:rPr lang="en-US" dirty="0"/>
              <a:t>Data Transformation</a:t>
            </a:r>
            <a:br>
              <a:rPr lang="en-US" dirty="0"/>
            </a:br>
            <a:r>
              <a:rPr lang="en-US" sz="2400" dirty="0"/>
              <a:t>into Power Query</a:t>
            </a:r>
          </a:p>
        </p:txBody>
      </p:sp>
      <p:sp>
        <p:nvSpPr>
          <p:cNvPr id="8" name="Subtitle 7">
            <a:extLst>
              <a:ext uri="{FF2B5EF4-FFF2-40B4-BE49-F238E27FC236}">
                <a16:creationId xmlns:a16="http://schemas.microsoft.com/office/drawing/2014/main" id="{2C602EC3-0115-4FB6-BAA7-BCA17E611651}"/>
              </a:ext>
            </a:extLst>
          </p:cNvPr>
          <p:cNvSpPr>
            <a:spLocks noGrp="1"/>
          </p:cNvSpPr>
          <p:nvPr>
            <p:ph sz="quarter" idx="10"/>
          </p:nvPr>
        </p:nvSpPr>
        <p:spPr/>
        <p:txBody>
          <a:bodyPr>
            <a:normAutofit/>
          </a:bodyPr>
          <a:lstStyle/>
          <a:p>
            <a:r>
              <a:rPr lang="en-US" dirty="0"/>
              <a:t> </a:t>
            </a:r>
          </a:p>
        </p:txBody>
      </p:sp>
    </p:spTree>
    <p:extLst>
      <p:ext uri="{BB962C8B-B14F-4D97-AF65-F5344CB8AC3E}">
        <p14:creationId xmlns:p14="http://schemas.microsoft.com/office/powerpoint/2010/main" val="235918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F9A0-D364-C129-711E-DB39F65EEDBD}"/>
              </a:ext>
            </a:extLst>
          </p:cNvPr>
          <p:cNvSpPr>
            <a:spLocks noGrp="1"/>
          </p:cNvSpPr>
          <p:nvPr>
            <p:ph type="title"/>
          </p:nvPr>
        </p:nvSpPr>
        <p:spPr/>
        <p:txBody>
          <a:bodyPr/>
          <a:lstStyle/>
          <a:p>
            <a:r>
              <a:rPr lang="en-US" dirty="0"/>
              <a:t> </a:t>
            </a:r>
          </a:p>
        </p:txBody>
      </p:sp>
      <p:pic>
        <p:nvPicPr>
          <p:cNvPr id="4" name="Content Placeholder 3" descr="A screenshot of a computer&#10;&#10;Description automatically generated">
            <a:extLst>
              <a:ext uri="{FF2B5EF4-FFF2-40B4-BE49-F238E27FC236}">
                <a16:creationId xmlns:a16="http://schemas.microsoft.com/office/drawing/2014/main" id="{2A07287B-17FF-78D7-B50D-EA3910505538}"/>
              </a:ext>
            </a:extLst>
          </p:cNvPr>
          <p:cNvPicPr>
            <a:picLocks noGrp="1" noChangeAspect="1"/>
          </p:cNvPicPr>
          <p:nvPr>
            <p:ph sz="half" idx="12"/>
          </p:nvPr>
        </p:nvPicPr>
        <p:blipFill>
          <a:blip r:embed="rId3"/>
          <a:stretch>
            <a:fillRect/>
          </a:stretch>
        </p:blipFill>
        <p:spPr>
          <a:xfrm>
            <a:off x="547202" y="731521"/>
            <a:ext cx="11097596" cy="5215000"/>
          </a:xfrm>
        </p:spPr>
      </p:pic>
      <p:sp>
        <p:nvSpPr>
          <p:cNvPr id="13" name="Content Placeholder 12">
            <a:extLst>
              <a:ext uri="{FF2B5EF4-FFF2-40B4-BE49-F238E27FC236}">
                <a16:creationId xmlns:a16="http://schemas.microsoft.com/office/drawing/2014/main" id="{2BFE84A7-25EF-3EAC-827F-0F82AD57DF50}"/>
              </a:ext>
            </a:extLst>
          </p:cNvPr>
          <p:cNvSpPr>
            <a:spLocks noGrp="1"/>
          </p:cNvSpPr>
          <p:nvPr>
            <p:ph sz="half" idx="13"/>
          </p:nvPr>
        </p:nvSpPr>
        <p:spPr/>
        <p:txBody>
          <a:bodyPr>
            <a:normAutofit/>
          </a:bodyPr>
          <a:lstStyle/>
          <a:p>
            <a:r>
              <a:rPr lang="en-US" dirty="0"/>
              <a:t>  </a:t>
            </a:r>
          </a:p>
        </p:txBody>
      </p:sp>
    </p:spTree>
    <p:extLst>
      <p:ext uri="{BB962C8B-B14F-4D97-AF65-F5344CB8AC3E}">
        <p14:creationId xmlns:p14="http://schemas.microsoft.com/office/powerpoint/2010/main" val="272386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5839214" y="2189090"/>
            <a:ext cx="5084818" cy="1185045"/>
          </a:xfrm>
        </p:spPr>
        <p:txBody>
          <a:bodyPr wrap="square" anchor="b">
            <a:noAutofit/>
          </a:bodyPr>
          <a:lstStyle/>
          <a:p>
            <a:r>
              <a:rPr lang="en-US" sz="9600" dirty="0">
                <a:latin typeface="Aldhabi" panose="01000000000000000000" pitchFamily="2" charset="-78"/>
                <a:cs typeface="Aldhabi" panose="01000000000000000000" pitchFamily="2" charset="-78"/>
              </a:rPr>
              <a:t>Data Modeling</a:t>
            </a:r>
          </a:p>
        </p:txBody>
      </p:sp>
      <p:pic>
        <p:nvPicPr>
          <p:cNvPr id="10" name="Picture Placeholder 9" descr="Close-up of a snow covered road">
            <a:extLst>
              <a:ext uri="{FF2B5EF4-FFF2-40B4-BE49-F238E27FC236}">
                <a16:creationId xmlns:a16="http://schemas.microsoft.com/office/drawing/2014/main" id="{1A068317-699A-4C96-BD22-58E7B50ADDE8}"/>
              </a:ext>
            </a:extLst>
          </p:cNvPr>
          <p:cNvPicPr>
            <a:picLocks noGrp="1" noChangeAspect="1"/>
          </p:cNvPicPr>
          <p:nvPr>
            <p:ph type="pic" sz="quarter" idx="14"/>
          </p:nvPr>
        </p:nvPicPr>
        <p:blipFill>
          <a:blip r:embed="rId3"/>
          <a:srcRect l="33364" r="33364"/>
          <a:stretch/>
        </p:blipFill>
        <p:spPr/>
      </p:pic>
      <p:sp>
        <p:nvSpPr>
          <p:cNvPr id="3" name="Content Placeholder 2">
            <a:extLst>
              <a:ext uri="{FF2B5EF4-FFF2-40B4-BE49-F238E27FC236}">
                <a16:creationId xmlns:a16="http://schemas.microsoft.com/office/drawing/2014/main" id="{7B943E7C-A74D-4CB3-844B-51917C88C95F}"/>
              </a:ext>
            </a:extLst>
          </p:cNvPr>
          <p:cNvSpPr>
            <a:spLocks noGrp="1"/>
          </p:cNvSpPr>
          <p:nvPr>
            <p:ph idx="10"/>
          </p:nvPr>
        </p:nvSpPr>
        <p:spPr>
          <a:ln>
            <a:noFill/>
          </a:ln>
        </p:spPr>
        <p:txBody>
          <a:bodyPr>
            <a:normAutofit/>
          </a:bodyPr>
          <a:lstStyle/>
          <a:p>
            <a:r>
              <a:rPr lang="en-US" dirty="0"/>
              <a:t> </a:t>
            </a:r>
          </a:p>
        </p:txBody>
      </p:sp>
    </p:spTree>
    <p:extLst>
      <p:ext uri="{BB962C8B-B14F-4D97-AF65-F5344CB8AC3E}">
        <p14:creationId xmlns:p14="http://schemas.microsoft.com/office/powerpoint/2010/main" val="44507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a:t> </a:t>
            </a:r>
          </a:p>
        </p:txBody>
      </p:sp>
      <p:pic>
        <p:nvPicPr>
          <p:cNvPr id="6" name="Content Placeholder 5" descr="A screenshot of a computer&#10;&#10;Description automatically generated">
            <a:extLst>
              <a:ext uri="{FF2B5EF4-FFF2-40B4-BE49-F238E27FC236}">
                <a16:creationId xmlns:a16="http://schemas.microsoft.com/office/drawing/2014/main" id="{BB59DDE8-8A68-25E3-CB76-2F78410DD94D}"/>
              </a:ext>
            </a:extLst>
          </p:cNvPr>
          <p:cNvPicPr>
            <a:picLocks noGrp="1" noChangeAspect="1"/>
          </p:cNvPicPr>
          <p:nvPr>
            <p:ph idx="10"/>
          </p:nvPr>
        </p:nvPicPr>
        <p:blipFill>
          <a:blip r:embed="rId3"/>
          <a:stretch>
            <a:fillRect/>
          </a:stretch>
        </p:blipFill>
        <p:spPr>
          <a:xfrm>
            <a:off x="1415735" y="371266"/>
            <a:ext cx="9351900" cy="6115468"/>
          </a:xfrm>
        </p:spPr>
      </p:pic>
      <p:sp>
        <p:nvSpPr>
          <p:cNvPr id="4" name="Table Placeholder 3">
            <a:extLst>
              <a:ext uri="{FF2B5EF4-FFF2-40B4-BE49-F238E27FC236}">
                <a16:creationId xmlns:a16="http://schemas.microsoft.com/office/drawing/2014/main" id="{FA1A33F6-C0D1-7BCE-B5AB-431E7F201806}"/>
              </a:ext>
            </a:extLst>
          </p:cNvPr>
          <p:cNvSpPr>
            <a:spLocks noGrp="1"/>
          </p:cNvSpPr>
          <p:nvPr>
            <p:ph type="tbl" sz="quarter" idx="11"/>
          </p:nvPr>
        </p:nvSpPr>
        <p:spPr/>
        <p:txBody>
          <a:bodyPr/>
          <a:lstStyle/>
          <a:p>
            <a:pPr marL="0" indent="0">
              <a:buNone/>
            </a:pPr>
            <a:r>
              <a:rPr lang="en-US" dirty="0"/>
              <a:t> </a:t>
            </a:r>
          </a:p>
        </p:txBody>
      </p:sp>
    </p:spTree>
    <p:extLst>
      <p:ext uri="{BB962C8B-B14F-4D97-AF65-F5344CB8AC3E}">
        <p14:creationId xmlns:p14="http://schemas.microsoft.com/office/powerpoint/2010/main" val="42129174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2.xml><?xml version="1.0" encoding="utf-8"?>
<ds:datastoreItem xmlns:ds="http://schemas.openxmlformats.org/officeDocument/2006/customXml" ds:itemID="{C8AE25C0-66E9-4E74-9814-75E5D2A6CABE}">
  <ds:schemaRefs>
    <ds:schemaRef ds:uri="230e9df3-be65-4c73-a93b-d1236ebd677e"/>
    <ds:schemaRef ds:uri="http://www.w3.org/XML/1998/namespace"/>
    <ds:schemaRef ds:uri="http://purl.org/dc/elements/1.1/"/>
    <ds:schemaRef ds:uri="http://schemas.microsoft.com/office/2006/documentManagement/types"/>
    <ds:schemaRef ds:uri="71af3243-3dd4-4a8d-8c0d-dd76da1f02a5"/>
    <ds:schemaRef ds:uri="http://purl.org/dc/terms/"/>
    <ds:schemaRef ds:uri="http://schemas.microsoft.com/office/infopath/2007/PartnerControls"/>
    <ds:schemaRef ds:uri="http://schemas.openxmlformats.org/package/2006/metadata/core-properties"/>
    <ds:schemaRef ds:uri="16c05727-aa75-4e4a-9b5f-8a80a1165891"/>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99</TotalTime>
  <Words>265</Words>
  <Application>Microsoft Office PowerPoint</Application>
  <PresentationFormat>Widescreen</PresentationFormat>
  <Paragraphs>51</Paragraphs>
  <Slides>16</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Abadi</vt:lpstr>
      <vt:lpstr>ADLaM Display</vt:lpstr>
      <vt:lpstr>Aldhabi</vt:lpstr>
      <vt:lpstr>Amasis MT Pro</vt:lpstr>
      <vt:lpstr>AngsanaUPC</vt:lpstr>
      <vt:lpstr>Aptos</vt:lpstr>
      <vt:lpstr>Aptos Display</vt:lpstr>
      <vt:lpstr>Arial</vt:lpstr>
      <vt:lpstr>Calibri</vt:lpstr>
      <vt:lpstr>Wingdings</vt:lpstr>
      <vt:lpstr>Office Theme</vt:lpstr>
      <vt:lpstr>India Agriculture</vt:lpstr>
      <vt:lpstr>Agenda</vt:lpstr>
      <vt:lpstr>Introduction</vt:lpstr>
      <vt:lpstr>Import Data </vt:lpstr>
      <vt:lpstr> </vt:lpstr>
      <vt:lpstr>Data Transformation into Power Query</vt:lpstr>
      <vt:lpstr> </vt:lpstr>
      <vt:lpstr>Data Modeling</vt:lpstr>
      <vt:lpstr> </vt:lpstr>
      <vt:lpstr>Data Visualisation</vt:lpstr>
      <vt:lpstr> </vt:lpstr>
      <vt:lpstr>PowerPoint Presentation</vt:lpstr>
      <vt:lpstr>PowerPoint Presentation</vt:lpstr>
      <vt:lpstr>PowerPoint Presentation</vt:lpstr>
      <vt:lpstr>       By employing sophisticated data analysis methods, meaningful insights can be extracted from agricultural data, allowing for the improvement of crop yields, allocation of resources, and development of strategies to manage pests effectively. Through the utilization of data-driven methodologies, farmers are empowered to make educated choices aimed at enhancing productivity, sustainability, and resilience in their farming practices.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 Agriculture</dc:title>
  <dc:creator>محمد عبدالمنعم ابراهيم احمد علام</dc:creator>
  <cp:lastModifiedBy>محمد عبدالمنعم ابراهيم احمد علام</cp:lastModifiedBy>
  <cp:revision>1</cp:revision>
  <dcterms:created xsi:type="dcterms:W3CDTF">2024-03-28T05:27:55Z</dcterms:created>
  <dcterms:modified xsi:type="dcterms:W3CDTF">2024-03-28T07:07:50Z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